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20"/>
  </p:notesMasterIdLst>
  <p:sldIdLst>
    <p:sldId id="259" r:id="rId4"/>
    <p:sldId id="458" r:id="rId5"/>
    <p:sldId id="459" r:id="rId6"/>
    <p:sldId id="437" r:id="rId7"/>
    <p:sldId id="452" r:id="rId8"/>
    <p:sldId id="460" r:id="rId9"/>
    <p:sldId id="443" r:id="rId10"/>
    <p:sldId id="444" r:id="rId11"/>
    <p:sldId id="456" r:id="rId12"/>
    <p:sldId id="461" r:id="rId13"/>
    <p:sldId id="445" r:id="rId14"/>
    <p:sldId id="462" r:id="rId15"/>
    <p:sldId id="463" r:id="rId16"/>
    <p:sldId id="466" r:id="rId17"/>
    <p:sldId id="464" r:id="rId18"/>
    <p:sldId id="4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636A8"/>
    <a:srgbClr val="FF0000"/>
    <a:srgbClr val="ECF5FA"/>
    <a:srgbClr val="2646D0"/>
    <a:srgbClr val="66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4360" autoAdjust="0"/>
  </p:normalViewPr>
  <p:slideViewPr>
    <p:cSldViewPr>
      <p:cViewPr varScale="1">
        <p:scale>
          <a:sx n="104" d="100"/>
          <a:sy n="104" d="100"/>
        </p:scale>
        <p:origin x="14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3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678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94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3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9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3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31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ТИТУЛ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подложка_иннопро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955" y="1635977"/>
            <a:ext cx="6488058" cy="358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О содержании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Примерного положения</a:t>
            </a:r>
            <a:endParaRPr lang="ru-RU" sz="32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о классном руководстве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endParaRPr lang="ru-RU" sz="24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Совместное письмо Министерства образования и молодёжной политики Свердловской области и Свердловской областной организации Общероссийского Профсоюза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г. Екатеринбург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26 августа 2020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76" y="1422721"/>
            <a:ext cx="8461448" cy="4525963"/>
          </a:xfrm>
        </p:spPr>
        <p:txBody>
          <a:bodyPr/>
          <a:lstStyle/>
          <a:p>
            <a:pPr marL="0" indent="17621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2.1. Классный руководитель:</a:t>
            </a:r>
            <a:endParaRPr lang="ru-RU" sz="17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проводит инструктажи обучающихся по технике безопасности, по правилам пожарной безопасности, дорожного движения, безопасного поведения на воде, безопасного поведения при проведении массовых мероприятий и т.д.;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проводит работу с обучающимися по формированию навыков безопасного поведения обучающихся в информационно-телекоммуникационной сети «Интернет» (далее – сеть Интернет);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своевременно информирует руководителя о несчастных случаях с обучающимися и о ситуациях, угрожающих их жизни и здоровью;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осуществляет работу по профилактике употребления обучающимися табака, алкоголя, наркотических и психоактивных веществ;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организует работу по формированию навыков здорового образа жизни (необходимость регулярных занятий физкультурой и спортом, формирования правильных пищевых привычек);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организует охват обучающихся горячим питанием;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организует профориентационную деятельность обучающихся;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обеспечивает связь общеобразовательной организации с семьей, организует взаимодействие с родителями (законными представителями) обучающихся в различных формах;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способствует своевременному выявлению обучающихся, имеющих проблемы в сфере межличностных отношений, в том числе с признаками девиантного и деструктивного поведения;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1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25963"/>
          </a:xfrm>
        </p:spPr>
        <p:txBody>
          <a:bodyPr/>
          <a:lstStyle/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осуществляет контроль посещаемости обучающимися образовательной организации, мероприятий, проводимых в соответствии с рабочей программой воспитания и календарным планом воспитательной работы;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осуществляет взаимодействие с педагогическими работниками и администрацией общеобразовательной организации для координации работы, направленной на личностное развитие обучающихся, обеспечение их успешной учебной деятельности;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проводит мониторинг успеваемости обучающихся, участвует в работе по корректировке индивидуальных образовательных траекторий, в том числе одаренных обучающихся, обучающихся, испытывающих трудности в освоении образовательной программы;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организует и координирует ученическое самоуправление в классе;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своевременно вносит необходимую информацию в электронный или бумажный вариант классного журнала и дневников обучающихся;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составляет план воспитательной работы класса в соответствии с локальными нормативными актами общеобразовательной организации;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обеспечивает защиту прав и интересов обучающихся в пределах выполняемых им функций;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проводит работу в целях профилактики нарушения обучающимися дисциплины и норм поведения;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ведет учет занятости обучающихся во внеклассной, внеурочной деятельности, в системе дополнительного образования;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случае необходимости составляет характеристики на обучающихся, участвует в составлении социального паспорта класса.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82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 Права классного руководителя</a:t>
            </a:r>
            <a:endParaRPr lang="ru-RU" sz="20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 </a:t>
            </a:r>
            <a:endParaRPr lang="ru-RU" sz="20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3.1. Классный руководитель имеет право запрашивать у медицинских работников, закрепленных за общеобразовательной организацией, и родителей необходимую информацию о состоянии здоровья обучающихся.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3.2. Классный руководитель имеет право запрашивать у педагогических работников информацию об учебной деятельности и поведении обучающихся. 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0" algn="just">
              <a:spcBef>
                <a:spcPts val="0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3.3. Классный руководитель имеет право при необходимости инициировать проведение педагогических консилиумов, «малых педсоветов», приглашать родителей (законных представителей) обучающихся для решения проблем в обучении и воспитании.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0" algn="just">
              <a:spcBef>
                <a:spcPts val="0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3.4. Классный руководитель имеет право повышать свою квалификацию </a:t>
            </a:r>
            <a:b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области педагогики и психологии, теории и методики воспитания, организации деятельности, связанной с классным руководством. 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9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25963"/>
          </a:xfrm>
        </p:spPr>
        <p:txBody>
          <a:bodyPr/>
          <a:lstStyle/>
          <a:p>
            <a:pPr marL="92075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5. Формы работы классного руководителя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 </a:t>
            </a:r>
            <a:endParaRPr lang="ru-RU" sz="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5.1. В соответствии со своими функциями, с учетом рабочей программы воспитания и календарного плана воспитательной работы, классный руководитель разрабатывает план воспитательной работы класса. Для реализации мероприятий плана классный руководитель выбирает формы работы с учетом культурных, возрастных, гендерных и индивидуальных особенностей обучающихся: 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коллективные: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еженедельные тематические классные часы (в том числе </a:t>
            </a:r>
            <a:b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 приглашением социальных партнеров), конкурсы, спектакли, концерты, слеты, соревнования, туристические походы, игры, флешмобы, экскурсии, ведение блога педагога в сети Интернет;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индивидуальные: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изучение аккаунтов социальных сетей обучающихся, организация индивидуальных консультаций и психологической помощи обучающимся, их психолого-педагогического сопровождения, индивидуальные беседы, организация взаимодействия родителей (законных представителей) с социальным педагогом, психолого-педагогической службой общеобразовательной организации, посещение обучающихся на дому </a:t>
            </a:r>
            <a:b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(при необходимости);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групповые: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организация работы творческих групп, детских объединений, волонтерских отрядов, медиасообществ и т. д.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2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4" y="1916832"/>
            <a:ext cx="8435280" cy="4525963"/>
          </a:xfrm>
        </p:spPr>
        <p:txBody>
          <a:bodyPr/>
          <a:lstStyle/>
          <a:p>
            <a:pPr indent="0" algn="just">
              <a:lnSpc>
                <a:spcPct val="104000"/>
              </a:lnSpc>
              <a:spcAft>
                <a:spcPts val="800"/>
              </a:spcAft>
              <a:buNone/>
            </a:pPr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Абзац 3 пункта 5.1. раздела 5. Формы работы классного руководителя Примерного положения изложить в следующей редакции: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4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«индивидуальные: изучение аккаунтов социальных сетей обучающихся, организация индивидуальных консультаций и психологической помощи обучающимся, их психолого-педагогического сопровождения, индивидуальные беседы, организация взаимодействия родителей (законных представителей) </a:t>
            </a:r>
            <a:b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</a:b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с социальным педагогом, психолого-педагогической службой общеобразовательной организации, </a:t>
            </a:r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посещение обучающихся на дому (ознакомительное, далее – при необходимости) с согласия проживающих </a:t>
            </a:r>
            <a:b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</a:br>
            <a:r>
              <a:rPr lang="ru-RU" sz="20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в данном помещении на законных основаниях граждан (родителей (законных представителей) обучающихся) в соответствии со статьей 25 Конституции Российской Федерации;</a:t>
            </a:r>
            <a:r>
              <a:rPr lang="ru-RU" sz="20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Liberation Serif"/>
              </a:rPr>
              <a:t>»</a:t>
            </a:r>
            <a:endParaRPr lang="ru-RU" sz="20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7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D39-9E53-4BA8-9317-C22EA4A6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КЛАССНОМ РУКОВОДСТВЕ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CEB29-B012-4FF5-B0EE-3DDB1090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 Установление доплаты за классное руководство</a:t>
            </a:r>
            <a:endParaRPr lang="ru-RU" sz="16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 </a:t>
            </a:r>
            <a:endParaRPr lang="ru-RU" sz="5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6.1. За выполнение педагогическим работником с его согласия функций классного руководителя педагогическому работнику устанавливается компенсационная доплата за увеличение объема работы.</a:t>
            </a:r>
            <a:endParaRPr lang="ru-RU" sz="15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6.2. В Положении о стимулирующих выплатах общеобразовательной организации могут быть предусмотрены показатели эффективности деятельности классного руководителя, за выполнение которых дополнительно </a:t>
            </a:r>
            <a:b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к компенсационной доплате устанавливаются также стимулирующие выплаты.</a:t>
            </a:r>
            <a:endParaRPr lang="ru-RU" sz="1500" dirty="0">
              <a:solidFill>
                <a:srgbClr val="0066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6.3. Размеры доплаты педагогическим работникам за выполнение функций классного руководителя и порядок ее установления определяются коллективным договором и (или) локальным нормативным актом общеобразовательной организации, утверждаемым руководителем образовательной организации </a:t>
            </a:r>
            <a:br>
              <a:rPr lang="ru-RU" sz="15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5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по согласованию с выборным органом первичной профсоюзной организации, в соответствии с рекомендациями регионального (муниципального) отраслевого соглашения.</a:t>
            </a:r>
            <a:endParaRPr lang="ru-RU" sz="15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6.4. При возложении на педагогического работника функций классного руководителя, как правило, обеспечивается преемственность осуществления классного руководства в классах на следующий учебный год. </a:t>
            </a:r>
            <a:endParaRPr lang="ru-RU" sz="1500" dirty="0">
              <a:solidFill>
                <a:srgbClr val="0066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6.5. Функции классного руководителя и доплата за выполнение этих функций устанавливаются педагогическому работнику дополнительным соглашением к трудовому договору при распределении учебной нагрузки (тарификации) на весь учебный год (с 1 сентября по 31 августа).</a:t>
            </a:r>
            <a:endParaRPr lang="ru-RU" sz="1500" dirty="0">
              <a:solidFill>
                <a:srgbClr val="0066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6.6. В отдельных случаях на педагогического работника может быть возложено выполнение функций классного руководителя в нескольких классах.</a:t>
            </a:r>
            <a:endParaRPr lang="ru-RU" sz="15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6.7. Доплата за выполнение функций классного руководителя выплачивается в установленном размере, в том числе во время каникул и периодов отмены занятий по эпидемиологическим, климатическим и иным основаниям.</a:t>
            </a:r>
            <a:endParaRPr lang="ru-RU" sz="1500" dirty="0">
              <a:solidFill>
                <a:srgbClr val="0066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4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5C088-EC24-43B3-B4E7-AD9EACC5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ПОРЯДОК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согласования с выборным органом первичной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профсоюзной организации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локальных нормативных актов при их принятии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09B94A-52A8-48EC-9CCB-3115A441A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1. В случаях, предусмотренных Трудовым кодексом Российской Федерации, другими федеральными законами и иными нормативными правовыми актами, коллективным договором, соглашениями, перед принятием решения работодатель направляет проект локального нормативного акта и обоснование по нему в выборный орган первичной профсоюзной организации.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2. Выборный орган первичной профсоюзной организации не позднее пяти рабочих дней со дня получения проекта локального нормативного акта принимает мотивированное решение о его согласовании либо отказе в согласовании и направляет работодателю данное мотивированное решение в письменной форме.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3. В случае, если выборный орган первичной профсоюзной организации отказал в согласовании локального нормативного акта, либо подготовил предложения по его совершенствованию, работодатель может согласиться с решением выборного органа первичной профсоюзной организации, либо обязан в течение трех рабочих дней после получения мотивированного решения провести консультации с выборным органом первичной профсоюзной организации работников в целях достижения взаимоприемлемого решения.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4. При недостижении согласия возникшие разногласия оформляются протоколом, после чего либо работодатель принимает локальный нормативный акт на тех условиях, которые были согласованы, либо продолжает проведение консультаций.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4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3A50E-B0E2-4BCC-8B4E-4774D4CA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Минздравсоцразвития РФ от 26.08.2010 N 761н</a:t>
            </a:r>
            <a:b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</a:t>
            </a:r>
            <a:b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C7982-35A3-4745-A099-2159C02B0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3921299"/>
          </a:xfrm>
        </p:spPr>
        <p:txBody>
          <a:bodyPr/>
          <a:lstStyle/>
          <a:p>
            <a:pPr marL="0" indent="0">
              <a:buNone/>
            </a:pPr>
            <a:r>
              <a:rPr lang="ru-RU" sz="17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Учитель:</a:t>
            </a:r>
          </a:p>
          <a:p>
            <a:pPr marL="0" indent="0">
              <a:buNone/>
            </a:pPr>
            <a:r>
              <a:rPr lang="ru-RU" sz="1700" b="1" dirty="0">
                <a:solidFill>
                  <a:srgbClr val="3636A8"/>
                </a:solidFill>
                <a:latin typeface="Arial Narrow" panose="020B0606020202030204" pitchFamily="34" charset="0"/>
              </a:rPr>
              <a:t>- </a:t>
            </a:r>
            <a:r>
              <a:rPr lang="ru-RU" sz="17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осуществляет обучение и воспитание обучающихся…; способствует формированию общей культуры личности…; обоснованно выбирает программы и учебно-методическое обеспечение…; проводит учебные занятия…; планирует и осуществляет учебный процесс…; разрабатывает рабочую программу по предмету, курсу на основе примерных основных общеобразовательных программ и обеспечивает ее выполнение…; реализует проблемное обучение…; осуществляет связь обучения по предмету (курсу, программе) с практикой… ; обсуждает с обучающимися актуальные события современности. </a:t>
            </a:r>
          </a:p>
          <a:p>
            <a:pPr marL="0" indent="0">
              <a:buNone/>
            </a:pPr>
            <a:r>
              <a:rPr lang="ru-RU" sz="17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обеспечивает достижение и подтверждение обучающимися уровней образования... оценивает эффективность и результаты обучения обучающихся по предмету (курсу, программе)…</a:t>
            </a:r>
          </a:p>
          <a:p>
            <a:pPr marL="0" indent="0">
              <a:buNone/>
            </a:pPr>
            <a:r>
              <a:rPr lang="ru-RU" sz="17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соблюдает права и свободы обучающихся, поддерживает учебную дисциплину, режим посещения занятий…осуществляет контрольно-оценочную деятельность в образовательном процессе.. вносит предложения по совершенствованию образовательного процесса.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3636A8"/>
                </a:solidFill>
                <a:latin typeface="Arial Narrow" panose="020B0606020202030204" pitchFamily="34" charset="0"/>
              </a:rPr>
              <a:t>У</a:t>
            </a:r>
            <a:r>
              <a:rPr lang="ru-RU" sz="17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частвует в деятельности педагогического и иных советов образовательного учреждения, а также в деятельности методических объединений и других формах методической работы. Обеспечивает охрану жизни и здоровья обучающихся во время образовательного процесса. Осуществляет связь с родителями (лицами, их заменяющими). Выполняет правила по охране труда и пожарной безопасности.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5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0F662-66F8-4AB1-8E01-A4AF4FE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Минобрнауки России от 11.05.2016 N 536</a:t>
            </a:r>
            <a:b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0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деятельность"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48B2C-0D5C-4996-8EEE-81A5E36A2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0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трудовым договором (дополнительным соглашением к трудовому договору) с педагогическим </a:t>
            </a:r>
            <a:r>
              <a:rPr lang="ru-RU" sz="2400" b="1" dirty="0">
                <a:solidFill>
                  <a:srgbClr val="3636A8"/>
                </a:solidFill>
                <a:latin typeface="Arial Narrow" panose="020B0606020202030204" pitchFamily="34" charset="0"/>
              </a:rPr>
              <a:t>работником </a:t>
            </a:r>
            <a:r>
              <a:rPr lang="ru-RU" sz="2400" b="1" i="0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регулируется:</a:t>
            </a:r>
          </a:p>
          <a:p>
            <a:pPr marL="0" indent="0">
              <a:buNone/>
            </a:pPr>
            <a:r>
              <a:rPr lang="ru-RU" sz="2400" i="0" u="sng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выполнение с письменного согласия дополнительных видов работ, непосредственно связанных с образовательной деятельностью, на условиях дополнительной оплаты (</a:t>
            </a:r>
            <a:r>
              <a:rPr lang="ru-RU" sz="2400" b="1" i="0" u="sng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классное руководство</a:t>
            </a:r>
            <a:r>
              <a:rPr lang="ru-RU" sz="24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; проверка письменных работ; заведование учебными кабинетами, лабораториями, мастерскими, учебно-опытными участками; руководство методическими объединениями; другие дополнительные виды работ с указанием в трудовом договоре их содержания, срока выполнения и размера оплаты).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55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A59EB-C0C5-4E8A-8362-D4BF2E38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Федеральный закон от 31.07.2020 N 304-ФЗ</a:t>
            </a:r>
            <a:b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внесении изменений в Федеральный закон «Об образовании в РФ» по вопросам воспитания обучающихся» (с 01.09.2020)</a:t>
            </a:r>
            <a:b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2BC14102-6136-4E0F-8C8A-39D4E5B97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103908"/>
              </p:ext>
            </p:extLst>
          </p:nvPr>
        </p:nvGraphicFramePr>
        <p:xfrm>
          <a:off x="486940" y="1988840"/>
          <a:ext cx="8333531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888">
                  <a:extLst>
                    <a:ext uri="{9D8B030D-6E8A-4147-A177-3AD203B41FA5}">
                      <a16:colId xmlns:a16="http://schemas.microsoft.com/office/drawing/2014/main" val="1567801609"/>
                    </a:ext>
                  </a:extLst>
                </a:gridCol>
                <a:gridCol w="5290643">
                  <a:extLst>
                    <a:ext uri="{9D8B030D-6E8A-4147-A177-3AD203B41FA5}">
                      <a16:colId xmlns:a16="http://schemas.microsoft.com/office/drawing/2014/main" val="84512993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  <a:latin typeface="Arial Narrow" panose="020B0606020202030204" pitchFamily="34" charset="0"/>
                        </a:rPr>
                        <a:t>СТАТЬЯ 1 ПУНКТ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5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воспитание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          </a:r>
                    </a:p>
                    <a:p>
                      <a:endParaRPr lang="ru-RU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</a:t>
                      </a:r>
                      <a:r>
                        <a:rPr lang="ru-RU" sz="1800" b="1" i="0" u="none" strike="noStrike" kern="1200" baseline="0" dirty="0">
                          <a:solidFill>
                            <a:srgbClr val="0066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349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04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8AF17-9B43-4B4B-84EB-1FB72133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4664"/>
            <a:ext cx="7283152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Письмо Министерства просвещения России от 12.05.2020 N ВБ-1011/08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методических рекомендациях»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07304-8BB2-4515-AD81-EC2FA68CB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40" y="1988840"/>
            <a:ext cx="8245424" cy="252028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Локальные нормативные акты общеобразовательных организаций включают комплекс документов, регламентирующих содержание и порядок организации воспитательного процесса в общеобразовательной организации, в том числе, в рамках классного руководства как отдельного вида деятельности, </a:t>
            </a:r>
            <a:r>
              <a:rPr lang="ru-RU" sz="2000" i="0" u="sng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конкретизируют их с учетом контекстных условий работы, сложившегося распределения полномочий и ответственности при осуществлении воспитания между педагогическими работниками</a:t>
            </a:r>
            <a:r>
              <a:rPr lang="ru-RU" sz="20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устанавливают меры стимулирования к осуществлению классного руководства.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9E935D-4771-4CA2-B187-DC5ECA9598F5}"/>
              </a:ext>
            </a:extLst>
          </p:cNvPr>
          <p:cNvSpPr txBox="1"/>
          <p:nvPr/>
        </p:nvSpPr>
        <p:spPr>
          <a:xfrm>
            <a:off x="1696852" y="4725144"/>
            <a:ext cx="712879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Педагогический коллектив является основным субъектом, обеспечивающим достижение целей личностного развития и воспитания в рамках реализации образовательных программ конкретной общеобразовательной организации…</a:t>
            </a:r>
          </a:p>
        </p:txBody>
      </p:sp>
    </p:spTree>
    <p:extLst>
      <p:ext uri="{BB962C8B-B14F-4D97-AF65-F5344CB8AC3E}">
        <p14:creationId xmlns:p14="http://schemas.microsoft.com/office/powerpoint/2010/main" val="271898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8AF17-9B43-4B4B-84EB-1FB72133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4664"/>
            <a:ext cx="7283152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Письмо Министерства просвещения России от 12.05.2020 N ВБ-1011/08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методических рекомендациях»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07304-8BB2-4515-AD81-EC2FA68CB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40" y="1988840"/>
            <a:ext cx="8245424" cy="20313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Классное руководство не связано с занимаемой педагогическим работником должностью и не входит в состав его должностных обязанностей. Оно непосредственно вытекает из сущности, целей, задач, содержания и специфики реализации классного руководства как вида педагогической деятельности.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9E935D-4771-4CA2-B187-DC5ECA9598F5}"/>
              </a:ext>
            </a:extLst>
          </p:cNvPr>
          <p:cNvSpPr txBox="1"/>
          <p:nvPr/>
        </p:nvSpPr>
        <p:spPr>
          <a:xfrm>
            <a:off x="532988" y="4221088"/>
            <a:ext cx="8136904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2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Педагогический работник, осуществляющий классное руководство, не является единственным субъектом воспитательной деятельности. </a:t>
            </a:r>
            <a:r>
              <a:rPr lang="ru-RU" sz="22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Поэтому он должен постоянно взаимодействовать с семьями обучающихся, другими педагогическими работниками общеобразовательной организации, взаимодействующими с учениками его класса, а также администрацией общеобразовательной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90643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2A4A5-91BB-4735-B0A5-F54414E4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28.05.2020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ВБ-1159/08 «О направлении разъяснений»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(классное руководство)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4BB1B-95FD-489A-BF02-BC63EF31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83162"/>
          </a:xfrm>
          <a:solidFill>
            <a:schemeClr val="accent5"/>
          </a:solidFill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1. Предоставление и распределение иных межбюджетных трансфертов из федерального бюджета бюджетам субъектов Российской Федерации на обеспечение выплат денежного вознаграждения за классное руководство </a:t>
            </a:r>
            <a:r>
              <a:rPr lang="ru-RU" sz="16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являются основанием для корректировки межбюджетных отношений в случае превышения в субъектах Российской Федерации целевых показателей повышения уровня средней заработной платы </a:t>
            </a: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педагогических работников общеобразовательных организаций, установленных указами Президента Российской Федерации от 2012 года.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3. Пунктом 11 Правил, утвержденных постановлением N 448, установлено, что денежное вознаграждение </a:t>
            </a:r>
            <a:r>
              <a:rPr lang="ru-RU" sz="16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выплачивается в размере 5000 рублей ежемесячно за классное руководство педагогическим работникам общеобразовательных организаций, но не более 2-х выплат</a:t>
            </a: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ежемесячного денежного вознаграждения одному педагогическому работнику при условии осуществления классного руководства в 2-х и более классах.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4. Денежное вознаграждение в размере 5000 рублей выплачивается педагогическому работнику за классное руководство в классе (классах), а также в классе-комплекте, который принимается за один класс (далее - класс), </a:t>
            </a:r>
            <a:r>
              <a:rPr lang="ru-RU" sz="16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независимо от количества обучающихся в каждом из классов</a:t>
            </a: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а также реализуемых в них общеобразовательных программ, включая адаптированные общеобразовательные программы.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5. Выплата денежного вознаграждения за классное руководство в размере 5 000 рублей </a:t>
            </a:r>
            <a:r>
              <a:rPr lang="ru-RU" sz="16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выплачивается дополнительно к выплате (доплате) за классное руководство, установленное по состоянию на 31 августа 2020 года из бюджета субъекта </a:t>
            </a: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Российской Федерации, снижение размера которой не допускается. При этом рекомендуется установить порядок такой выплаты из бюджета субъекта Российской Федерации, который не должен зависеть от количества обучающихся в классе.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66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2A4A5-91BB-4735-B0A5-F54414E4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28.05.2020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ВБ-1159/08 «О направлении разъяснений»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(классное руководство)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4BB1B-95FD-489A-BF02-BC63EF31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45858"/>
            <a:ext cx="8784976" cy="4563462"/>
          </a:xfrm>
          <a:solidFill>
            <a:schemeClr val="accent5"/>
          </a:solidFill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… в коллективном договоре могут быть предусмотрены следующие положения, связанные с осуществлением педагогическими работниками классного руководства в классах: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</a:t>
            </a:r>
            <a:r>
              <a:rPr lang="ru-RU" sz="17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недопущение в течение учебного года и в каникулярный период изменений размеров выплат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педагогическим работникам за классное руководство или отмена классного руководства в конкретном классе по инициативе работодателя при надлежащем осуществлении классного руководства, за исключением случаев сокращения количества классов;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</a:t>
            </a:r>
            <a:r>
              <a:rPr lang="ru-RU" sz="17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преемственность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осуществления классного руководства в классах на следующий учебный год;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определение кандидатур педагогических работников, которые в следующем учебном году будут осуществлять классное руководство в классах </a:t>
            </a:r>
            <a:r>
              <a:rPr lang="ru-RU" sz="17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одновременно с распределением учебной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нагрузки по окончании учебного года с тем, чтобы каждый педагогический работник знал, в каком классе в новом учебном году он будет осуществлять классное руководство;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</a:t>
            </a:r>
            <a:r>
              <a:rPr lang="ru-RU" sz="1700" b="1" dirty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временное замещение длительно отсутствующего по болезни и другим причинам педагогического работника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осуществляющего классное руководство, другим педагогическим работником с установлением ему соответствующих выплат за классное руководство пропорционально времени замещения;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возможность отмены выплат за классное руководство за неисполнение или ненадлежащее исполнение педагогическим работником по его вине работы по классному руководству.</a:t>
            </a:r>
          </a:p>
        </p:txBody>
      </p:sp>
    </p:spTree>
    <p:extLst>
      <p:ext uri="{BB962C8B-B14F-4D97-AF65-F5344CB8AC3E}">
        <p14:creationId xmlns:p14="http://schemas.microsoft.com/office/powerpoint/2010/main" val="413748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77107-8E5F-46D3-BC53-4376CD4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Постановление Правительства Свердловской области о выплатах за классное руководство (проект)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B2DE9-63A8-4425-98CE-46411F70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1772816"/>
            <a:ext cx="8435280" cy="4525963"/>
          </a:xfrm>
        </p:spPr>
        <p:txBody>
          <a:bodyPr/>
          <a:lstStyle/>
          <a:p>
            <a:pPr marL="0" indent="342900" algn="just">
              <a:spcAft>
                <a:spcPts val="400"/>
              </a:spcAft>
              <a:buNone/>
              <a:tabLst>
                <a:tab pos="450215" algn="l"/>
              </a:tabLst>
            </a:pPr>
            <a:r>
              <a:rPr lang="ru-RU" sz="1800" kern="15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2. </a:t>
            </a:r>
            <a: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Право на получение денежного вознаграждения имеют педагогические </a:t>
            </a:r>
            <a:b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работники, на которых в соответствии с нормативным актом </a:t>
            </a:r>
            <a:r>
              <a:rPr lang="ru-RU" sz="1800" kern="15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государственной или муниципальной образовательной организации</a:t>
            </a:r>
            <a: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возложены дополнительные </a:t>
            </a:r>
            <a:b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800" spc="1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обязанности классного руководителя.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342900" algn="just">
              <a:spcAft>
                <a:spcPts val="400"/>
              </a:spcAft>
              <a:buNone/>
              <a:tabLst>
                <a:tab pos="450215" algn="l"/>
              </a:tabLst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случае необходимости классное руководство может также осуществляться учителями из числа руководителей и других работников общеобразовательной организации, ведущих учебные занятия в данном классе. Учителя из числа руководителей могут осуществлять классное руководство только с согласия учредителя.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не более двух выплат ежемесячного денежного вознаграждения одному педагогическому работнику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независимо от количества обучающихся </a:t>
            </a:r>
            <a:endParaRPr lang="ru-RU" sz="1600" dirty="0">
              <a:solidFill>
                <a:srgbClr val="3636A8"/>
              </a:solidFill>
              <a:latin typeface="Arial Narrow" panose="020B0606020202030204" pitchFamily="34" charset="0"/>
              <a:ea typeface="Times New Roman" panose="02020603050405020304" pitchFamily="18" charset="0"/>
              <a:cs typeface="Liberation Serif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дополнительно к выплате (доплате) за классное руководство, установленной </a:t>
            </a:r>
            <a:b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по состоянию на 31 августа 2020 года из бюджета Свердловской области, </a:t>
            </a:r>
            <a:b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снижение размера которой не допускается. </a:t>
            </a:r>
            <a:endParaRPr lang="ru-RU" sz="16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3636A8"/>
                </a:solidFill>
                <a:latin typeface="Arial Narrow" panose="020B0606020202030204" pitchFamily="34" charset="0"/>
              </a:rPr>
              <a:t>выплачивается, в том числе, в периоды каникул </a:t>
            </a:r>
            <a:r>
              <a:rPr lang="ru-RU" sz="16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периоды отмены (приостановки) для обучающихся занятий по санитарно-эпидемиологическим, климатическим и другим основаниям</a:t>
            </a:r>
            <a:endParaRPr lang="ru-RU" sz="16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0788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10648</TotalTime>
  <Words>2460</Words>
  <Application>Microsoft Office PowerPoint</Application>
  <PresentationFormat>Экран (4:3)</PresentationFormat>
  <Paragraphs>107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Оформление по умолчанию</vt:lpstr>
      <vt:lpstr>Специальное оформление</vt:lpstr>
      <vt:lpstr>1_Специальное оформление</vt:lpstr>
      <vt:lpstr>Презентация PowerPoint</vt:lpstr>
      <vt:lpstr>Приказ Минздравсоцразвития РФ от 26.08.2010 N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</vt:lpstr>
      <vt:lpstr>Приказ Минобрнауки России от 11.05.2016 N 536 "Об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деятельность"</vt:lpstr>
      <vt:lpstr>Федеральный закон от 31.07.2020 N 304-ФЗ «О внесении изменений в Федеральный закон «Об образовании в РФ» по вопросам воспитания обучающихся» (с 01.09.2020) </vt:lpstr>
      <vt:lpstr>Письмо Министерства просвещения России от 12.05.2020 N ВБ-1011/08 «О методических рекомендациях»</vt:lpstr>
      <vt:lpstr>Письмо Министерства просвещения России от 12.05.2020 N ВБ-1011/08 «О методических рекомендациях»</vt:lpstr>
      <vt:lpstr>Письмо Минпросвещения России от 28.05.2020 N ВБ-1159/08 «О направлении разъяснений» (классное руководство)</vt:lpstr>
      <vt:lpstr>Письмо Минпросвещения России от 28.05.2020 N ВБ-1159/08 «О направлении разъяснений» (классное руководство)</vt:lpstr>
      <vt:lpstr>Постановление Правительства Свердловской области о выплатах за классное руководство (проект)</vt:lpstr>
      <vt:lpstr>ПРИМЕРНОЕ ПОЛОЖЕНИЕ О КЛАССНОМ РУКОВОДСТВЕ</vt:lpstr>
      <vt:lpstr>ПРИМЕРНОЕ ПОЛОЖЕНИЕ О КЛАССНОМ РУКОВОДСТВЕ</vt:lpstr>
      <vt:lpstr>ПРИМЕРНОЕ ПОЛОЖЕНИЕ О КЛАССНОМ РУКОВОДСТВЕ</vt:lpstr>
      <vt:lpstr>ПРИМЕРНОЕ ПОЛОЖЕНИЕ О КЛАССНОМ РУКОВОДСТВЕ</vt:lpstr>
      <vt:lpstr>ПРИМЕРНОЕ ПОЛОЖЕНИЕ О КЛАССНОМ РУКОВОДСТВЕ</vt:lpstr>
      <vt:lpstr>ПРИМЕРНОЕ ПОЛОЖЕНИЕ О КЛАССНОМ РУКОВОДСТВЕ</vt:lpstr>
      <vt:lpstr>ПОРЯДОК согласования с выборным органом первичной профсоюзной организации локальных нормативных актов при их принятии 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821</cp:revision>
  <dcterms:created xsi:type="dcterms:W3CDTF">2012-07-09T18:19:04Z</dcterms:created>
  <dcterms:modified xsi:type="dcterms:W3CDTF">2020-08-28T04:30:31Z</dcterms:modified>
</cp:coreProperties>
</file>